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57" r:id="rId4"/>
    <p:sldId id="267" r:id="rId5"/>
    <p:sldId id="268" r:id="rId6"/>
    <p:sldId id="258" r:id="rId7"/>
    <p:sldId id="263" r:id="rId8"/>
    <p:sldId id="261" r:id="rId9"/>
    <p:sldId id="264" r:id="rId10"/>
    <p:sldId id="271" r:id="rId11"/>
    <p:sldId id="293" r:id="rId12"/>
    <p:sldId id="275" r:id="rId13"/>
    <p:sldId id="289" r:id="rId14"/>
    <p:sldId id="266" r:id="rId15"/>
    <p:sldId id="291" r:id="rId16"/>
    <p:sldId id="290" r:id="rId17"/>
    <p:sldId id="269" r:id="rId18"/>
    <p:sldId id="272" r:id="rId19"/>
    <p:sldId id="294" r:id="rId20"/>
    <p:sldId id="265" r:id="rId21"/>
    <p:sldId id="292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6B07DE-5815-474A-BCE1-B65968AF57E3}">
          <p14:sldIdLst>
            <p14:sldId id="256"/>
            <p14:sldId id="270"/>
            <p14:sldId id="257"/>
            <p14:sldId id="267"/>
          </p14:sldIdLst>
        </p14:section>
        <p14:section name="Untitled Section" id="{979D4DC3-B14C-4E21-9574-4EDC99AC5637}">
          <p14:sldIdLst>
            <p14:sldId id="268"/>
            <p14:sldId id="258"/>
            <p14:sldId id="263"/>
            <p14:sldId id="261"/>
            <p14:sldId id="264"/>
            <p14:sldId id="271"/>
            <p14:sldId id="293"/>
            <p14:sldId id="275"/>
            <p14:sldId id="289"/>
            <p14:sldId id="266"/>
            <p14:sldId id="291"/>
            <p14:sldId id="290"/>
            <p14:sldId id="269"/>
            <p14:sldId id="272"/>
            <p14:sldId id="294"/>
            <p14:sldId id="265"/>
            <p14:sldId id="292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my Sheret" initials="TS" lastIdx="4" clrIdx="0">
    <p:extLst>
      <p:ext uri="{19B8F6BF-5375-455C-9EA6-DF929625EA0E}">
        <p15:presenceInfo xmlns:p15="http://schemas.microsoft.com/office/powerpoint/2012/main" userId="fedff52e1af68d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 autoAdjust="0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-82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80A54-B90A-43BC-B4E3-823A7EDA2A72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6CE4-66E5-4FDC-840A-274AB65A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1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B6CE4-66E5-4FDC-840A-274AB65A47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1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B6CE4-66E5-4FDC-840A-274AB65A47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Follett ACCESS, a powerful program that enables colleges and universities to deliver all course changes (textbooks, lab kits, supplies, etc.) as part of tuition and course charges.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B6CE4-66E5-4FDC-840A-274AB65A47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B6CE4-66E5-4FDC-840A-274AB65A47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3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4e0fc9de2b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g4e0fc9de2b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the 6 CC licenses. Maybe even quiz them on one or two...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that these licenses are used in many places, but we often don’t notice</a:t>
            </a:r>
            <a:r>
              <a:rPr lang="en">
                <a:solidFill>
                  <a:schemeClr val="dk1"/>
                </a:solidFill>
              </a:rPr>
              <a:t> them. For instance. . . 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g4e0fc9de2b_0_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07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 faculty attended Marshall’s first Open Textbook</a:t>
            </a:r>
            <a:r>
              <a:rPr lang="en-US" baseline="0" dirty="0"/>
              <a:t> Network Workshop &amp; Paid Review on 1-31-2020</a:t>
            </a:r>
          </a:p>
          <a:p>
            <a:r>
              <a:rPr lang="en-US" baseline="0" dirty="0"/>
              <a:t>13 faculty attended Marshall’s second Open Textbook Workshop &amp; Paid Review on 3-16-2020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B6CE4-66E5-4FDC-840A-274AB65A47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9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B6CE4-66E5-4FDC-840A-274AB65A47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7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2DDA-804D-4588-AAE3-03AECD711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4BF94-7196-4285-9522-7615A335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7B76B-8FC5-4FB1-8087-BCCF217A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86A8A-6E8D-45DD-989E-174B3470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4D6D3-8928-45C2-A98C-FB81B4C0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F03C-EC4F-4EFF-8E1A-47F06D43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6AB7C-0A54-4287-B60D-E47C3FB42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9148-F518-48E9-B00C-98A876A8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A93EB-5510-4046-896F-897802BB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0535-EF81-4C3F-8785-8F1B3A09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07CC6-3E4C-4F00-B211-4FBBF00FE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CEF1E-C793-494A-919B-2A7E931A4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7A3F8-3B90-46A9-A0A7-69D6C020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CF813-5509-4A74-ABD6-ED0CF1E4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7B0A3-8B3D-4CFA-9716-06B16E00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4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A2B0-C5BC-4317-B3A4-2A5E75DE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4CB2-3372-4380-A0E9-88F9898BD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B66C-BD48-4327-BDDF-751A0C62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8C8CF-0D0C-493C-BAC1-134CD871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4303-DCDA-442D-B8E8-9186AC29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D5A2-D7FE-4127-8043-8F373E8E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98D3-2A5C-404B-951E-CFCE370C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D7BD6-C0E2-4844-8980-2F81F67F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71564-966C-4058-A806-12C6FCC2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BE87E-4092-4C2B-9E18-D3745682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F2D8-8266-4FD7-A22C-ADF21DF9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9C639-ED02-4581-B299-F0074D697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90F33-A68C-4326-8454-BE3635E6C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F165-DE48-4350-B773-9B12B35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60B1-B31E-441F-9E07-16718280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FF4E4-043D-433B-8BE7-92D4A78C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94E2-C3D5-46C8-9030-53C5B9F2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13407-09DD-42CA-B26D-40001119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60A1C-EA58-4FC6-9664-B02FB391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43137-AD40-4B75-87A8-287B0B64F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C7C1BE-8E88-4166-9F68-A3A2EBFEE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324C73-F949-47C8-9AA4-AC030AF8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B014A-8536-4FA4-988D-86A17B3E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7004E3-9A30-4FB7-B07E-F4E0CA61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1AD1-9288-4398-8205-29F3B24B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8C559-4FA9-409A-8C19-57A04C6D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D61F5-D1C4-42F6-868C-48249C73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6C879-0198-4E45-839A-5832C10E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318A3-A6AB-4F5E-A5BD-9E054B60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F9A84-EC6A-4DDB-AE7C-6FD86886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DB8D5-D7C3-4EA7-A2F7-35075B80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7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EDCB-E7F1-4F48-96F4-F24783C5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816E-AABB-4AF6-8006-16C9A29BB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DE509-EB02-421C-99EC-AAB760486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D21F9-5AAC-4C8D-940A-4371BC98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CB4FE-E020-4772-82E2-6132CA8D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9FCE7-9036-4881-9A0D-0F9D9AF4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EA8A-B4AB-4D59-8D52-D3DCA9D4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DDBAB-B404-4C7B-ACC1-6023A555C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70175-4D5C-4575-AC92-FF4F05AAE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F8288-8D16-44ED-AC35-ED37CA2A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C2B32-A38F-437B-9BE4-7DCCC897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8C649-C535-49AF-93C9-D49DC37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AD4F8-F2F0-4F64-A92D-84E180A2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C077C-1A78-4B98-832A-76910E6D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8F159-0CB1-4C63-8032-8E611986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467A6-B67E-4236-8889-C4351457729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28C1C-E93A-4EA2-9893-B5E2F953B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47EBC-50AB-4AAC-863B-6BAE46B20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C66B-C593-4ECB-9BB5-0F9C7919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lideshare.net/opencontent/oer-1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marshall.edu/c.php?g=922133&amp;p=6646180" TargetMode="External"/><Relationship Id="rId2" Type="http://schemas.openxmlformats.org/officeDocument/2006/relationships/hyperlink" Target="https://open.umn.edu/ot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ds.marshall.edu/lib_faculty/62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oyolaphoenix.com/2019/08/textbook-prices-drop-for-first-time-in-a-deca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wvlegislature.gov/18B-10-1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heret@marshall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umn.edu/opentextbooks" TargetMode="External"/><Relationship Id="rId2" Type="http://schemas.openxmlformats.org/officeDocument/2006/relationships/hyperlink" Target="https://libguides.marshall.edu/c.php?g=922133&amp;p=664618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E613-B98A-42F3-B2AC-72BF6E679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9601200" cy="2387600"/>
          </a:xfrm>
        </p:spPr>
        <p:txBody>
          <a:bodyPr>
            <a:normAutofit fontScale="90000"/>
          </a:bodyPr>
          <a:lstStyle/>
          <a:p>
            <a:r>
              <a:rPr lang="en-US" sz="6000" u="none" strike="noStrike" dirty="0">
                <a:effectLst/>
                <a:latin typeface="Calibri" panose="020F0502020204030204" pitchFamily="34" charset="0"/>
              </a:rPr>
              <a:t>Synergism through Collaboration: </a:t>
            </a:r>
            <a:r>
              <a:rPr lang="en-US" sz="4900" u="none" strike="noStrike" dirty="0">
                <a:effectLst/>
                <a:latin typeface="Calibri" panose="020F0502020204030204" pitchFamily="34" charset="0"/>
              </a:rPr>
              <a:t>The History of Open Textbook Adoption at Marshall University</a:t>
            </a:r>
            <a:br>
              <a:rPr lang="en-US" sz="4900" u="none" strike="noStrike" dirty="0">
                <a:effectLst/>
                <a:latin typeface="Calibri" panose="020F0502020204030204" pitchFamily="34" charset="0"/>
              </a:rPr>
            </a:br>
            <a:endParaRPr lang="en-US" sz="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6120E-43CD-43D3-B29E-04E8C99C9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WV Professional Development Week</a:t>
            </a:r>
          </a:p>
          <a:p>
            <a:r>
              <a:rPr lang="en-US" dirty="0"/>
              <a:t>Larry Sheret</a:t>
            </a:r>
          </a:p>
          <a:p>
            <a:r>
              <a:rPr lang="en-US" dirty="0"/>
              <a:t>Marshall University Libraries &amp;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291422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84D4-59B4-41C5-8C28-EC36039684C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418289"/>
            <a:ext cx="11556460" cy="5758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201F1E"/>
              </a:solidFill>
              <a:latin typeface="inherit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201F1E"/>
                </a:solidFill>
                <a:latin typeface="inherit"/>
              </a:rPr>
              <a:t> </a:t>
            </a:r>
            <a:r>
              <a:rPr lang="en-US" sz="4000" dirty="0">
                <a:latin typeface="inherit"/>
              </a:rPr>
              <a:t>Math </a:t>
            </a:r>
            <a:r>
              <a:rPr lang="en-US" sz="3600" dirty="0">
                <a:latin typeface="inherit"/>
              </a:rPr>
              <a:t>Uses</a:t>
            </a:r>
            <a:r>
              <a:rPr lang="en-US" sz="4000" dirty="0">
                <a:latin typeface="inherit"/>
              </a:rPr>
              <a:t> OpenStax for MTH 127 &amp; 130</a:t>
            </a:r>
            <a:endParaRPr lang="en-US" sz="2400" dirty="0">
              <a:solidFill>
                <a:srgbClr val="201F1E"/>
              </a:solidFill>
              <a:latin typeface="inherit"/>
            </a:endParaRPr>
          </a:p>
          <a:p>
            <a:pPr marL="0" indent="0" algn="ctr">
              <a:buNone/>
            </a:pPr>
            <a:endParaRPr lang="en-US" sz="2400" u="sng" dirty="0">
              <a:solidFill>
                <a:srgbClr val="201F1E"/>
              </a:solidFill>
              <a:latin typeface="inherit"/>
            </a:endParaRPr>
          </a:p>
          <a:p>
            <a:pPr marL="0" indent="0" algn="ctr">
              <a:buNone/>
            </a:pPr>
            <a:endParaRPr lang="en-US" sz="2400" u="sng" dirty="0">
              <a:solidFill>
                <a:srgbClr val="201F1E"/>
              </a:solidFill>
              <a:latin typeface="inherit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201F1E"/>
                </a:solidFill>
                <a:latin typeface="inherit"/>
              </a:rPr>
              <a:t>F19: 629 </a:t>
            </a:r>
            <a:endParaRPr lang="en-US" sz="2400" dirty="0">
              <a:solidFill>
                <a:srgbClr val="201F1E"/>
              </a:solidFill>
              <a:latin typeface="inherit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201F1E"/>
                </a:solidFill>
                <a:latin typeface="inherit"/>
              </a:rPr>
              <a:t>S20: 255</a:t>
            </a:r>
          </a:p>
          <a:p>
            <a:pPr marL="0" indent="0" algn="ctr">
              <a:buNone/>
            </a:pPr>
            <a:endParaRPr lang="en-US" dirty="0">
              <a:solidFill>
                <a:srgbClr val="201F1E"/>
              </a:solidFill>
              <a:latin typeface="inherit"/>
            </a:endParaRPr>
          </a:p>
          <a:p>
            <a:pPr marL="0" indent="0" algn="ctr">
              <a:buNone/>
            </a:pPr>
            <a:endParaRPr lang="en-US" dirty="0">
              <a:solidFill>
                <a:srgbClr val="201F1E"/>
              </a:solidFill>
              <a:latin typeface="inherit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201F1E"/>
                </a:solidFill>
                <a:latin typeface="inherit"/>
              </a:rPr>
              <a:t>Total 884</a:t>
            </a:r>
            <a:endParaRPr lang="en-US" sz="540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38341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64BF6-A14F-4EAE-BD88-3E540ECD1BF0}"/>
              </a:ext>
            </a:extLst>
          </p:cNvPr>
          <p:cNvSpPr txBox="1"/>
          <p:nvPr/>
        </p:nvSpPr>
        <p:spPr>
          <a:xfrm>
            <a:off x="1177047" y="662838"/>
            <a:ext cx="96790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3600" dirty="0">
                <a:latin typeface="inherit"/>
              </a:rPr>
              <a:t>Chemistry Uses </a:t>
            </a:r>
            <a:r>
              <a:rPr lang="en-US" sz="3600" u="none" strike="noStrike" dirty="0">
                <a:effectLst/>
                <a:latin typeface="inherit"/>
              </a:rPr>
              <a:t>OpenStax for CHM 211 &amp; 212</a:t>
            </a:r>
          </a:p>
          <a:p>
            <a:pPr algn="ctr" fontAlgn="base"/>
            <a:r>
              <a:rPr lang="en-US" sz="3600" u="none" strike="noStrike" dirty="0">
                <a:effectLst/>
                <a:latin typeface="inherit"/>
              </a:rPr>
              <a:t>   </a:t>
            </a:r>
          </a:p>
          <a:p>
            <a:pPr indent="457200" algn="ctr" fontAlgn="base"/>
            <a:r>
              <a:rPr lang="en-US" sz="2800" strike="noStrike" dirty="0">
                <a:effectLst/>
                <a:latin typeface="inherit"/>
              </a:rPr>
              <a:t>      </a:t>
            </a:r>
            <a:r>
              <a:rPr lang="en-US" sz="2800" u="sng" strike="noStrike" dirty="0">
                <a:effectLst/>
                <a:latin typeface="inherit"/>
              </a:rPr>
              <a:t>211     212</a:t>
            </a:r>
            <a:endParaRPr lang="en-US" sz="2800" u="none" strike="noStrike" dirty="0">
              <a:effectLst/>
              <a:latin typeface="inherit"/>
            </a:endParaRPr>
          </a:p>
          <a:p>
            <a:pPr algn="ctr" fontAlgn="base"/>
            <a:r>
              <a:rPr lang="en-US" sz="2800" u="none" strike="noStrike" dirty="0">
                <a:effectLst/>
                <a:latin typeface="inherit"/>
              </a:rPr>
              <a:t>F18     285       98</a:t>
            </a:r>
          </a:p>
          <a:p>
            <a:pPr algn="ctr" fontAlgn="base"/>
            <a:r>
              <a:rPr lang="en-US" sz="2800" u="none" strike="noStrike" dirty="0">
                <a:effectLst/>
                <a:latin typeface="inherit"/>
              </a:rPr>
              <a:t>S19     167     221</a:t>
            </a:r>
          </a:p>
          <a:p>
            <a:pPr algn="ctr" fontAlgn="base"/>
            <a:r>
              <a:rPr lang="en-US" sz="2800" u="none" strike="noStrike" dirty="0">
                <a:effectLst/>
                <a:latin typeface="inherit"/>
              </a:rPr>
              <a:t>F19     324     104</a:t>
            </a:r>
          </a:p>
          <a:p>
            <a:pPr algn="ctr" fontAlgn="base"/>
            <a:r>
              <a:rPr lang="en-US" sz="2800" u="none" strike="noStrike" dirty="0">
                <a:effectLst/>
                <a:latin typeface="inherit"/>
              </a:rPr>
              <a:t>S20     180     210</a:t>
            </a:r>
          </a:p>
          <a:p>
            <a:pPr algn="ctr" fontAlgn="base"/>
            <a:endParaRPr lang="en-US" sz="5400" dirty="0">
              <a:latin typeface="inherit"/>
            </a:endParaRPr>
          </a:p>
          <a:p>
            <a:pPr algn="ctr" fontAlgn="base"/>
            <a:r>
              <a:rPr lang="en-US" sz="5400" u="none" strike="noStrike" dirty="0">
                <a:effectLst/>
                <a:latin typeface="inherit"/>
              </a:rPr>
              <a:t>Total 1,589</a:t>
            </a:r>
          </a:p>
          <a:p>
            <a:pPr algn="l" fontAlgn="base"/>
            <a:endParaRPr lang="en-US" u="none" strike="noStrike" dirty="0"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06052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847891-96BA-4E5C-8560-433F1E3D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Exactly is an Open Textbook?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C5D7DB6-E211-4539-B483-B820A102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660" y="3870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23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5 Rs image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by David Wiley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609B029-7D54-441E-92F5-3B8BD9E0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60" y="1341783"/>
            <a:ext cx="6862679" cy="43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4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634" y="1554596"/>
            <a:ext cx="9260732" cy="45805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0A984-E54B-4144-9122-5E5BA11E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Creative Commons Licenses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D521-C370-4BA1-B343-88DD2F59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366" y="1874264"/>
            <a:ext cx="7754566" cy="233781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F334-F473-4412-9B7B-6BC6E5B9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Marshall Univ. Libraries &amp; Online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0E65F-CFFF-4294-AC16-9504DA6B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8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2017 (Fall) Assoc. Dean of Libraries on sabbatical to research OER</a:t>
            </a:r>
          </a:p>
          <a:p>
            <a:pPr marL="0" indent="0">
              <a:buNone/>
            </a:pPr>
            <a:r>
              <a:rPr lang="en-US" dirty="0"/>
              <a:t>2018 (Fall) SGA and Library begin collaboration</a:t>
            </a:r>
          </a:p>
          <a:p>
            <a:pPr marL="0" indent="0">
              <a:buNone/>
            </a:pPr>
            <a:r>
              <a:rPr lang="en-US" dirty="0"/>
              <a:t>2019 (January) Scholarly Communications &amp; OER Librarian position</a:t>
            </a:r>
          </a:p>
          <a:p>
            <a:pPr marL="0" indent="0">
              <a:buNone/>
            </a:pPr>
            <a:r>
              <a:rPr lang="en-US" dirty="0"/>
              <a:t>2019 (February) Marshall Digital Scholar Specialist position supports OER</a:t>
            </a:r>
          </a:p>
          <a:p>
            <a:pPr marL="0" indent="0">
              <a:buNone/>
            </a:pPr>
            <a:r>
              <a:rPr lang="en-US" dirty="0"/>
              <a:t>2019 (April) MU joins the </a:t>
            </a:r>
            <a:r>
              <a:rPr lang="en-US" dirty="0">
                <a:hlinkClick r:id="rId2"/>
              </a:rPr>
              <a:t>Open Textbook Network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2019 (May) </a:t>
            </a:r>
            <a:r>
              <a:rPr lang="en-US" dirty="0">
                <a:hlinkClick r:id="rId3"/>
              </a:rPr>
              <a:t>OER LibGuide published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2019 (August) </a:t>
            </a:r>
            <a:r>
              <a:rPr lang="en-US" dirty="0">
                <a:hlinkClick r:id="rId4"/>
              </a:rPr>
              <a:t>OER Workshop at </a:t>
            </a:r>
            <a:r>
              <a:rPr lang="en-US" dirty="0" err="1">
                <a:hlinkClick r:id="rId4"/>
              </a:rPr>
              <a:t>iPEDS</a:t>
            </a:r>
            <a:r>
              <a:rPr lang="en-US" dirty="0"/>
              <a:t>/Center for Teaching &amp; Learning</a:t>
            </a:r>
          </a:p>
          <a:p>
            <a:pPr marL="0" indent="0">
              <a:buNone/>
            </a:pPr>
            <a:r>
              <a:rPr lang="en-US" dirty="0"/>
              <a:t>2020 (January) Open Textbook Workshop and Paid Review (29)</a:t>
            </a:r>
          </a:p>
          <a:p>
            <a:pPr marL="0" indent="0">
              <a:buNone/>
            </a:pPr>
            <a:r>
              <a:rPr lang="en-US" dirty="0"/>
              <a:t>2020 (March) Open Textbook Workshop and Paid Review (13)</a:t>
            </a:r>
          </a:p>
        </p:txBody>
      </p:sp>
    </p:spTree>
    <p:extLst>
      <p:ext uri="{BB962C8B-B14F-4D97-AF65-F5344CB8AC3E}">
        <p14:creationId xmlns:p14="http://schemas.microsoft.com/office/powerpoint/2010/main" val="111272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972AA-3A23-441C-959E-31F940C8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69" y="926432"/>
            <a:ext cx="8880160" cy="49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27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5A1AC9-9702-4609-A09F-397E61006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820"/>
            <a:ext cx="12192000" cy="59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9193"/>
          </a:xfrm>
        </p:spPr>
        <p:txBody>
          <a:bodyPr/>
          <a:lstStyle/>
          <a:p>
            <a:pPr algn="ctr"/>
            <a:r>
              <a:rPr lang="en-US" dirty="0"/>
              <a:t>Open Textbook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02625"/>
            <a:ext cx="9144000" cy="4015048"/>
          </a:xfrm>
        </p:spPr>
        <p:txBody>
          <a:bodyPr/>
          <a:lstStyle/>
          <a:p>
            <a:pPr algn="l"/>
            <a:r>
              <a:rPr lang="en-US" dirty="0"/>
              <a:t>OTN Provides training, networking opportunities, open textbook resources, software to manage outreach.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Training the Trainers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OTN Google Group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Open Textbook Library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Open Textbook Review Workshops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OTN Dashboard to manage outreach to faculty</a:t>
            </a:r>
          </a:p>
        </p:txBody>
      </p:sp>
    </p:spTree>
    <p:extLst>
      <p:ext uri="{BB962C8B-B14F-4D97-AF65-F5344CB8AC3E}">
        <p14:creationId xmlns:p14="http://schemas.microsoft.com/office/powerpoint/2010/main" val="405860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560DF1F9-4288-409D-A51B-0602DE84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39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8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58BAEE-21E7-4E6B-A6E4-2C28A176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289"/>
            <a:ext cx="10515600" cy="19455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Adoptions</a:t>
            </a:r>
            <a:br>
              <a:rPr lang="en-US" dirty="0"/>
            </a:br>
            <a:r>
              <a:rPr lang="en-US" dirty="0"/>
              <a:t>          </a:t>
            </a:r>
            <a:r>
              <a:rPr lang="en-US" sz="2000" dirty="0"/>
              <a:t>Yes 13/Maybe 19 out of 41 participants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390B31-232B-4111-955C-893873564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770" y="1232237"/>
            <a:ext cx="10120458" cy="562576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3C341-0A2F-4C3F-9425-23686296A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72168"/>
            <a:ext cx="3631661" cy="8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6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80C2A-A7CB-4AFA-A263-544D6AD5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1"/>
            <a:ext cx="9144000" cy="1523068"/>
          </a:xfrm>
        </p:spPr>
        <p:txBody>
          <a:bodyPr/>
          <a:lstStyle/>
          <a:p>
            <a:r>
              <a:rPr lang="en-US" dirty="0"/>
              <a:t>Textbook Prices Decline </a:t>
            </a:r>
            <a:br>
              <a:rPr lang="en-US" dirty="0"/>
            </a:br>
            <a:r>
              <a:rPr lang="en-US" sz="3200" dirty="0"/>
              <a:t>1/1/2017 thru 6/31/2019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78351D-3226-44A2-86D9-F03082C4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331" y="2730150"/>
            <a:ext cx="11307337" cy="4127850"/>
          </a:xfrm>
        </p:spPr>
        <p:txBody>
          <a:bodyPr>
            <a:normAutofit/>
          </a:bodyPr>
          <a:lstStyle/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3600" u="none" strike="noStrike" dirty="0">
                <a:solidFill>
                  <a:srgbClr val="333333"/>
                </a:solidFill>
                <a:effectLst/>
                <a:latin typeface="inherit"/>
              </a:rPr>
              <a:t>National textbook prices have dropped 26% since 2017, according to a new report by campusbooks.com.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3600" u="none" strike="noStrike" dirty="0">
                <a:solidFill>
                  <a:srgbClr val="333333"/>
                </a:solidFill>
                <a:effectLst/>
                <a:latin typeface="inherit"/>
              </a:rPr>
              <a:t>The national decrease in price is the first in years as the Bureau of Labor Statistics found textbook cost increased 88% between 2006 and 2016</a:t>
            </a:r>
            <a:r>
              <a:rPr lang="en-US" u="none" strike="noStrike" dirty="0">
                <a:solidFill>
                  <a:srgbClr val="333333"/>
                </a:solidFill>
                <a:effectLst/>
                <a:latin typeface="inherit"/>
              </a:rPr>
              <a:t>. </a:t>
            </a:r>
          </a:p>
          <a:p>
            <a:pPr algn="l" fontAlgn="base"/>
            <a:endParaRPr lang="en-US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algn="l" fontAlgn="base"/>
            <a:r>
              <a:rPr lang="en-US" dirty="0">
                <a:hlinkClick r:id="rId3"/>
              </a:rPr>
              <a:t>http://loyolaphoenix.com/2019/08/textbook-prices-drop-for-first-time-in-a-decade/</a:t>
            </a:r>
            <a:endParaRPr lang="en-US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algn="l" fontAlgn="base"/>
            <a:endParaRPr lang="en-US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4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528B81-37BB-4ACC-AE63-6F9242CC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West Virginia </a:t>
            </a:r>
            <a:r>
              <a:rPr lang="en-US" sz="44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House Bill 4729</a:t>
            </a:r>
            <a:br>
              <a:rPr lang="en-US" sz="44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Passed March 3, 2020; in effect ninety days from passage.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74359-7A87-4CE8-B627-C184BE9AD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2000" dirty="0"/>
          </a:p>
          <a:p>
            <a:pPr marL="0" indent="0">
              <a:buNone/>
            </a:pPr>
            <a:r>
              <a:rPr lang="en-US" sz="12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ACT to amend and reenact </a:t>
            </a:r>
            <a:r>
              <a:rPr lang="en-US" sz="12800" b="1" u="none" strike="noStrike" dirty="0">
                <a:solidFill>
                  <a:srgbClr val="008000"/>
                </a:solidFill>
                <a:effectLst/>
                <a:latin typeface="Arial" panose="020B0604020202020204" pitchFamily="34" charset="0"/>
                <a:hlinkClick r:id="rId2"/>
              </a:rPr>
              <a:t>§18B-10-14</a:t>
            </a:r>
            <a:r>
              <a:rPr lang="en-US" sz="12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the Code of West Virginia, 1931…</a:t>
            </a:r>
            <a:endParaRPr lang="en-US" sz="12800" dirty="0">
              <a:solidFill>
                <a:srgbClr val="000000"/>
              </a:solidFill>
              <a:latin typeface="&amp;quot"/>
            </a:endParaRPr>
          </a:p>
          <a:p>
            <a:pPr marL="0" indent="0">
              <a:buNone/>
            </a:pPr>
            <a:endParaRPr lang="en-US" sz="12800" dirty="0"/>
          </a:p>
          <a:p>
            <a:pPr marL="0" indent="0">
              <a:buNone/>
            </a:pPr>
            <a:r>
              <a:rPr lang="en-US" sz="1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(6) Encourage and incentivize the use of emerging technologies, such as electronic textbooks, online textbooks, print-on-demand services, and other open resource materials</a:t>
            </a:r>
            <a:endParaRPr lang="en-US" sz="1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600" dirty="0"/>
              <a:t>http://www.wvlegislature.gov/Bill_Status/bills_text.cfm?billdoc=HB4729%20SUB%20ENR.htm&amp;yr=2020&amp;sesstype=RS&amp;i=4729</a:t>
            </a:r>
          </a:p>
        </p:txBody>
      </p:sp>
    </p:spTree>
    <p:extLst>
      <p:ext uri="{BB962C8B-B14F-4D97-AF65-F5344CB8AC3E}">
        <p14:creationId xmlns:p14="http://schemas.microsoft.com/office/powerpoint/2010/main" val="216960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CE5F-16EF-4FBF-B2EB-AFDAF9A5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34" y="842168"/>
            <a:ext cx="10515600" cy="2852737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8560-3818-4C17-A525-EE253F8A1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To communicate further about open textbooks, contact me at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sheret@marshall.edu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Phone (303) 696-6577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893DE-BC21-4E04-B5C0-B5D89E50F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925" y="768350"/>
            <a:ext cx="8446169" cy="35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4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5E71-8B0C-43F2-9498-94F2F498A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Marshall University OER LibGuide  </a:t>
            </a:r>
            <a:r>
              <a:rPr lang="en-US" sz="1600" dirty="0">
                <a:hlinkClick r:id="rId2"/>
              </a:rPr>
              <a:t>https://libguides.marshall.edu/c.php?g=922133&amp;p=6646180</a:t>
            </a:r>
            <a:br>
              <a:rPr lang="en-US" sz="1600" dirty="0"/>
            </a:br>
            <a:br>
              <a:rPr lang="en-US" sz="1600" dirty="0"/>
            </a:br>
            <a:r>
              <a:rPr lang="en-US" sz="2400" dirty="0"/>
              <a:t>Open Textbook Library</a:t>
            </a:r>
            <a:br>
              <a:rPr lang="en-US" sz="2400" dirty="0"/>
            </a:br>
            <a:r>
              <a:rPr lang="en-US" sz="1600" dirty="0">
                <a:hlinkClick r:id="rId3"/>
              </a:rPr>
              <a:t>https://open.umn.edu/opentextbooks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7B375-6971-4A96-8DEB-36A02DFEC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9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DA16-26E4-4D38-82A7-36C8C183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2382-56B7-4F5A-96B0-C5448ABE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Marshall Administration</a:t>
            </a:r>
          </a:p>
          <a:p>
            <a:r>
              <a:rPr lang="en-US" dirty="0"/>
              <a:t>Student Government Association (SGA)</a:t>
            </a:r>
          </a:p>
          <a:p>
            <a:r>
              <a:rPr lang="en-US" dirty="0"/>
              <a:t>Faculty </a:t>
            </a:r>
          </a:p>
          <a:p>
            <a:r>
              <a:rPr lang="en-US" dirty="0"/>
              <a:t>Bookstore (Follett)</a:t>
            </a:r>
          </a:p>
          <a:p>
            <a:r>
              <a:rPr lang="en-US" dirty="0"/>
              <a:t>Libraries &amp; Online Learning</a:t>
            </a:r>
          </a:p>
          <a:p>
            <a:r>
              <a:rPr lang="en-US" dirty="0"/>
              <a:t>Center for Teaching and Learning (CTL)</a:t>
            </a:r>
          </a:p>
          <a:p>
            <a:r>
              <a:rPr lang="en-US" dirty="0"/>
              <a:t>The State of West Virginia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0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Lower Cost Precursors to Free 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824"/>
            <a:ext cx="10515600" cy="5062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2010: Affordable Textbook Committee was formed to investigate ways to mitigate the rapid rise in textbook costs. The nascent open textbook movement was not on anyone’s radar. 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-Adopting rentable titles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-Using digital text, if more affordable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-Encourage continual usage of text (to increase the used book availability)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-Encourage using bundles only if all components are being used.  Examples of affordable bundles are the nursing bundles.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-Encouraging faculty to submit timely textbook adoptions. This will increase the used book availability and rental selection 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-Use older editions if sufficient quantities are available.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-Currently reviewing/discussing a Follett Access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Marshall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 Formed the Affordable Textbook Committee</a:t>
            </a:r>
          </a:p>
          <a:p>
            <a:r>
              <a:rPr lang="en-US" dirty="0"/>
              <a:t>2018 &amp; 19 Provided bonus funds to Departments that adopted an Open Textbook (Chemistry and Math)</a:t>
            </a:r>
          </a:p>
          <a:p>
            <a:r>
              <a:rPr lang="en-US" dirty="0"/>
              <a:t>2020 Paid $250 stipends to 35 faculty who attended an Open Textbook Workshop and submitted a review to the Open Textbook Library </a:t>
            </a:r>
          </a:p>
        </p:txBody>
      </p:sp>
    </p:spTree>
    <p:extLst>
      <p:ext uri="{BB962C8B-B14F-4D97-AF65-F5344CB8AC3E}">
        <p14:creationId xmlns:p14="http://schemas.microsoft.com/office/powerpoint/2010/main" val="335775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763C-5F0F-4751-90F5-57EB2E01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SGA</a:t>
            </a:r>
            <a:br>
              <a:rPr lang="en-US" dirty="0"/>
            </a:br>
            <a:r>
              <a:rPr lang="en-US" sz="2800" dirty="0"/>
              <a:t>2018/2019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DFABF-DD47-46CE-9361-027F69F567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200" dirty="0">
                <a:latin typeface="Bahnschrift Condensed" panose="020B0502040204020203" pitchFamily="34" charset="0"/>
              </a:rPr>
              <a:t>Hannah Petracca and Hunter Barclay , 2019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37DBA3-1351-4C28-A6BC-C3978A07F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91741"/>
            <a:ext cx="5181600" cy="4825549"/>
          </a:xfrm>
        </p:spPr>
        <p:txBody>
          <a:bodyPr>
            <a:normAutofit/>
          </a:bodyPr>
          <a:lstStyle/>
          <a:p>
            <a:r>
              <a:rPr lang="en-US" dirty="0"/>
              <a:t>Partnered with Bookstore to find HIGH IMPACT CLASSES based on enrollment and textbook cost</a:t>
            </a:r>
          </a:p>
          <a:p>
            <a:r>
              <a:rPr lang="en-US" dirty="0"/>
              <a:t>Partnered with Administration to add “Low cost” textbook icon to course catalog</a:t>
            </a:r>
          </a:p>
          <a:p>
            <a:r>
              <a:rPr lang="en-US" dirty="0"/>
              <a:t>Partnered with Dept. of Finance to reward depts that adopt OER.</a:t>
            </a:r>
          </a:p>
          <a:p>
            <a:r>
              <a:rPr lang="en-US" dirty="0"/>
              <a:t>Marketed Open Textbooks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ED133-1B7B-42AC-AFF9-CD7A3B94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8" y="2062730"/>
            <a:ext cx="5815692" cy="38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8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04" t="20230" r="51724" b="9119"/>
          <a:stretch/>
        </p:blipFill>
        <p:spPr>
          <a:xfrm>
            <a:off x="6789684" y="189184"/>
            <a:ext cx="4895520" cy="6448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3269" y="77033"/>
            <a:ext cx="567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3175">
                  <a:solidFill>
                    <a:srgbClr val="00B050"/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Cost Comparison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268" y="1459060"/>
            <a:ext cx="5139559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How To Make One: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/>
              <a:t>A</a:t>
            </a:r>
            <a:r>
              <a:rPr lang="en-US" sz="2800" dirty="0"/>
              <a:t>cquire the bookstore’s price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/>
              <a:t>C</a:t>
            </a:r>
            <a:r>
              <a:rPr lang="en-US" sz="2800" dirty="0"/>
              <a:t>ompare that price to other platforms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/>
              <a:t>D</a:t>
            </a:r>
            <a:r>
              <a:rPr lang="en-US" sz="2800" dirty="0"/>
              <a:t>elve into affordable alternatives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/>
              <a:t>C</a:t>
            </a:r>
            <a:r>
              <a:rPr lang="en-US" sz="2800" dirty="0"/>
              <a:t>alculate cost savings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9101958" y="5759655"/>
            <a:ext cx="1807780" cy="3415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7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0415" y="-35941"/>
            <a:ext cx="8639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3175">
                  <a:solidFill>
                    <a:srgbClr val="00B050"/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Registration Icons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86" t="9656" r="18449" b="6053"/>
          <a:stretch/>
        </p:blipFill>
        <p:spPr>
          <a:xfrm>
            <a:off x="394574" y="1166648"/>
            <a:ext cx="9225398" cy="5357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7840718" y="2385114"/>
            <a:ext cx="2007475" cy="22079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061435" y="4687614"/>
            <a:ext cx="1996965" cy="987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64110" y="2015782"/>
            <a:ext cx="22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Textbook Required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58400" y="4408355"/>
            <a:ext cx="22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Affordable Option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E2823-A3F2-45C2-963F-52C63058F5A4}"/>
              </a:ext>
            </a:extLst>
          </p:cNvPr>
          <p:cNvSpPr txBox="1"/>
          <p:nvPr/>
        </p:nvSpPr>
        <p:spPr>
          <a:xfrm>
            <a:off x="1193800" y="6551576"/>
            <a:ext cx="566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By Hannah </a:t>
            </a:r>
            <a:r>
              <a:rPr lang="en-US" sz="1200" dirty="0" err="1"/>
              <a:t>Petracca</a:t>
            </a:r>
            <a:r>
              <a:rPr lang="en-US" sz="1200" dirty="0"/>
              <a:t> and Hunter Barclay, 2019</a:t>
            </a:r>
          </a:p>
        </p:txBody>
      </p:sp>
    </p:spTree>
    <p:extLst>
      <p:ext uri="{BB962C8B-B14F-4D97-AF65-F5344CB8AC3E}">
        <p14:creationId xmlns:p14="http://schemas.microsoft.com/office/powerpoint/2010/main" val="404728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9DF845-B937-467A-90DF-65CB4624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3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High Yield Courses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099894-9655-4BD7-8031-69675A3C4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35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 200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MTH 121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MTH 130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BSC 104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BSC 105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 201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 215 </a:t>
            </a:r>
            <a:endParaRPr lang="en-US" sz="3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 216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 201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 203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220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8EF812-3F50-4ACC-9889-6305F9FEB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335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BSC 120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BSC 121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BSC 227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BSC 228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MTH 102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ECN 250 </a:t>
            </a:r>
            <a:endParaRPr lang="en-US" sz="3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ECN 253 </a:t>
            </a:r>
            <a:endParaRPr lang="en-US" sz="3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112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CMM 207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 142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MTH 127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89E1B-40FB-47EC-A7E4-144AA121C305}"/>
              </a:ext>
            </a:extLst>
          </p:cNvPr>
          <p:cNvSpPr txBox="1"/>
          <p:nvPr/>
        </p:nvSpPr>
        <p:spPr>
          <a:xfrm>
            <a:off x="1358900" y="6492875"/>
            <a:ext cx="308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By Hannah </a:t>
            </a:r>
            <a:r>
              <a:rPr lang="en-US" sz="1200" dirty="0" err="1"/>
              <a:t>Petracca</a:t>
            </a:r>
            <a:r>
              <a:rPr lang="en-US" sz="1200" dirty="0"/>
              <a:t> and Hunter Barclay, 2019</a:t>
            </a:r>
          </a:p>
        </p:txBody>
      </p:sp>
    </p:spTree>
    <p:extLst>
      <p:ext uri="{BB962C8B-B14F-4D97-AF65-F5344CB8AC3E}">
        <p14:creationId xmlns:p14="http://schemas.microsoft.com/office/powerpoint/2010/main" val="46220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932</Words>
  <Application>Microsoft Macintosh PowerPoint</Application>
  <PresentationFormat>Widescreen</PresentationFormat>
  <Paragraphs>149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&amp;quot</vt:lpstr>
      <vt:lpstr>Arial</vt:lpstr>
      <vt:lpstr>Bahnschrift Condensed</vt:lpstr>
      <vt:lpstr>Calibri</vt:lpstr>
      <vt:lpstr>Calibri Light</vt:lpstr>
      <vt:lpstr>inherit</vt:lpstr>
      <vt:lpstr>Times New Roman</vt:lpstr>
      <vt:lpstr>Office Theme</vt:lpstr>
      <vt:lpstr>Synergism through Collaboration: The History of Open Textbook Adoption at Marshall University </vt:lpstr>
      <vt:lpstr>Textbook Prices Decline  1/1/2017 thru 6/31/2019</vt:lpstr>
      <vt:lpstr>Stakeholders</vt:lpstr>
      <vt:lpstr>Lower Cost Precursors to Free Textbooks</vt:lpstr>
      <vt:lpstr>Marshall Administration</vt:lpstr>
      <vt:lpstr>SGA 2018/2019</vt:lpstr>
      <vt:lpstr>PowerPoint Presentation</vt:lpstr>
      <vt:lpstr>PowerPoint Presentation</vt:lpstr>
      <vt:lpstr>High Yield Courses</vt:lpstr>
      <vt:lpstr>PowerPoint Presentation</vt:lpstr>
      <vt:lpstr>PowerPoint Presentation</vt:lpstr>
      <vt:lpstr>What Exactly is an Open Textbook?</vt:lpstr>
      <vt:lpstr>Creative Commons Licenses</vt:lpstr>
      <vt:lpstr>Marshall Univ. Libraries &amp; Online Learning</vt:lpstr>
      <vt:lpstr>PowerPoint Presentation</vt:lpstr>
      <vt:lpstr>PowerPoint Presentation</vt:lpstr>
      <vt:lpstr>Open Textbook Network</vt:lpstr>
      <vt:lpstr>PowerPoint Presentation</vt:lpstr>
      <vt:lpstr>                 Adoptions           Yes 13/Maybe 19 out of 41 participants</vt:lpstr>
      <vt:lpstr>West Virginia House Bill 4729 Passed March 3, 2020; in effect ninety days from passage.</vt:lpstr>
      <vt:lpstr>PowerPoint Presentation</vt:lpstr>
      <vt:lpstr>Marshall University OER LibGuide  https://libguides.marshall.edu/c.php?g=922133&amp;p=6646180  Open Textbook Library https://open.umn.edu/opentextbooks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Sheret</dc:creator>
  <cp:lastModifiedBy>Cory Morrison</cp:lastModifiedBy>
  <cp:revision>69</cp:revision>
  <dcterms:created xsi:type="dcterms:W3CDTF">2020-06-30T16:51:17Z</dcterms:created>
  <dcterms:modified xsi:type="dcterms:W3CDTF">2020-07-13T15:44:49Z</dcterms:modified>
</cp:coreProperties>
</file>